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408" r:id="rId2"/>
    <p:sldId id="422" r:id="rId3"/>
    <p:sldId id="424" r:id="rId4"/>
    <p:sldId id="433" r:id="rId5"/>
    <p:sldId id="428" r:id="rId6"/>
    <p:sldId id="434" r:id="rId7"/>
    <p:sldId id="429" r:id="rId8"/>
    <p:sldId id="417" r:id="rId9"/>
    <p:sldId id="419" r:id="rId10"/>
    <p:sldId id="426" r:id="rId11"/>
    <p:sldId id="427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Dalgleish" initials="BD" lastIdx="1" clrIdx="0">
    <p:extLst>
      <p:ext uri="{19B8F6BF-5375-455C-9EA6-DF929625EA0E}">
        <p15:presenceInfo xmlns:p15="http://schemas.microsoft.com/office/powerpoint/2012/main" userId="Bob Dalglei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F7B"/>
    <a:srgbClr val="DEE7ED"/>
    <a:srgbClr val="FFC000"/>
    <a:srgbClr val="067298"/>
    <a:srgbClr val="FFFF00"/>
    <a:srgbClr val="F0D304"/>
    <a:srgbClr val="F0D100"/>
    <a:srgbClr val="066AAB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76129" autoAdjust="0"/>
  </p:normalViewPr>
  <p:slideViewPr>
    <p:cSldViewPr snapToGrid="0">
      <p:cViewPr varScale="1">
        <p:scale>
          <a:sx n="62" d="100"/>
          <a:sy n="62" d="100"/>
        </p:scale>
        <p:origin x="125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07923-AEFD-49BC-9A01-169C66C32A52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467DB-B7CE-49CF-ABCB-C050873271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6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5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0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1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C310D-08F1-B0EA-2FF5-CCE2CA7F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5D0CF-86CB-9721-EBCE-4C46E5A5F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38981-6A83-C1CA-41FB-9982EE54B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BF014-2AD2-3AA2-F889-3D4FC057E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3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25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77801-3219-FEF0-069D-40847D5D1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D06D9-02EB-3DB4-97EA-9817E5B23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1307B-11DE-6D40-2729-69BBFE603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0DF74-CDE9-8A62-5727-45CBA4AA0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2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8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85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467DB-B7CE-49CF-ABCB-C050873271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7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0D00-5958-4101-99CE-D853BFCB3F6A}" type="datetime1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4F2A-4F11-49A0-BE4D-5DB8557F721F}" type="datetime1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950B-3946-4A01-A4FC-300F4E443ADB}" type="datetime1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2F8D95-12BC-0F74-D03D-CAD85BACD726}"/>
              </a:ext>
            </a:extLst>
          </p:cNvPr>
          <p:cNvSpPr/>
          <p:nvPr userDrawn="1"/>
        </p:nvSpPr>
        <p:spPr>
          <a:xfrm>
            <a:off x="0" y="5995884"/>
            <a:ext cx="12192000" cy="862116"/>
          </a:xfrm>
          <a:prstGeom prst="rect">
            <a:avLst/>
          </a:prstGeom>
          <a:solidFill>
            <a:srgbClr val="0771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Our Vision: </a:t>
            </a:r>
            <a:r>
              <a:rPr lang="en-GB"/>
              <a:t>Equal access to optimised care for people across Europe affected by Fanconi Anemia. </a:t>
            </a:r>
            <a:r>
              <a:rPr lang="en-GB" sz="2000" b="1">
                <a:solidFill>
                  <a:srgbClr val="FFFF00"/>
                </a:solidFill>
              </a:rPr>
              <a:t>www.faeurope.org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890" y="365125"/>
            <a:ext cx="880590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08517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703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A218FF88-33AA-493C-9BB1-CA06BA05FE2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7035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D91CC529-48A5-490E-8288-6E12E34BD05F}" type="datetime1">
              <a:rPr lang="en-GB" smtClean="0"/>
              <a:pPr/>
              <a:t>28/05/2025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9D1-42A4-4C81-A6C0-FBB1EDBEE5E6}" type="datetime1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A7AB-FD4E-4F62-9ABE-5A16FA6519C6}" type="datetime1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4A70-BB0D-4084-97C0-9BFF9C8D0ADF}" type="datetime1">
              <a:rPr lang="en-GB" smtClean="0"/>
              <a:t>28/05/2025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7325-8DE2-49C3-9DEE-9418E7BFFF08}" type="datetime1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0D8B-B37D-4D4A-9248-8BFF2F5D7D15}" type="datetime1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7FB5-DDB5-47A3-B7EF-3664AF510254}" type="datetime1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5B05-9EDF-49AB-B0E6-4DCCF2558D32}" type="datetime1">
              <a:rPr lang="en-GB" smtClean="0"/>
              <a:t>28/05/2025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157F4-6372-4DF7-A62B-69FEB187120B}" type="datetime1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FF88-33AA-493C-9BB1-CA06BA05FE2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ue and yellow logo&#10;&#10;AI-generated content may be incorrect.">
            <a:extLst>
              <a:ext uri="{FF2B5EF4-FFF2-40B4-BE49-F238E27FC236}">
                <a16:creationId xmlns:a16="http://schemas.microsoft.com/office/drawing/2014/main" id="{9A20DF0A-9AA7-D5B6-20C3-B0335E3188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" y="100972"/>
            <a:ext cx="1492398" cy="11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0B96E-E5CF-C46E-85DD-BBBC0EC0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7" descr="A person pointing at an x-ray&#10;&#10;AI-generated content may be incorrect.">
            <a:extLst>
              <a:ext uri="{FF2B5EF4-FFF2-40B4-BE49-F238E27FC236}">
                <a16:creationId xmlns:a16="http://schemas.microsoft.com/office/drawing/2014/main" id="{04E72856-9CDB-0A9D-4541-DFEA2B0D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59" y="0"/>
            <a:ext cx="8989541" cy="5993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58AE4E-0E39-E912-2E2C-B9B0C8D163A1}"/>
              </a:ext>
            </a:extLst>
          </p:cNvPr>
          <p:cNvSpPr/>
          <p:nvPr/>
        </p:nvSpPr>
        <p:spPr>
          <a:xfrm>
            <a:off x="0" y="3784127"/>
            <a:ext cx="9235440" cy="1637270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European FA Virtual Tumor Advisory Board</a:t>
            </a:r>
          </a:p>
          <a:p>
            <a:r>
              <a:rPr lang="en-GB" sz="3200">
                <a:solidFill>
                  <a:schemeClr val="bg1"/>
                </a:solidFill>
              </a:rPr>
              <a:t>Bob Dalgleish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3C32E-58F3-3A2E-227E-7D03A2BD2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53905-71C5-8018-203D-0EDBF7EF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AF918-F311-D0D4-2F3D-520F8606950B}"/>
              </a:ext>
            </a:extLst>
          </p:cNvPr>
          <p:cNvSpPr/>
          <p:nvPr/>
        </p:nvSpPr>
        <p:spPr>
          <a:xfrm>
            <a:off x="6502400" y="353369"/>
            <a:ext cx="5689599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Future Developments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A2F603-1FA3-A5FD-248F-984D4FD0B038}"/>
              </a:ext>
            </a:extLst>
          </p:cNvPr>
          <p:cNvSpPr/>
          <p:nvPr/>
        </p:nvSpPr>
        <p:spPr>
          <a:xfrm>
            <a:off x="196771" y="3045558"/>
            <a:ext cx="2268638" cy="1307939"/>
          </a:xfrm>
          <a:prstGeom prst="round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Head and Neck Cancer Cases only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56DFB2-5604-4D9F-0FAE-930F04D9D43C}"/>
              </a:ext>
            </a:extLst>
          </p:cNvPr>
          <p:cNvSpPr/>
          <p:nvPr/>
        </p:nvSpPr>
        <p:spPr>
          <a:xfrm>
            <a:off x="2579226" y="2691114"/>
            <a:ext cx="2268638" cy="1307939"/>
          </a:xfrm>
          <a:prstGeom prst="round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Expand range of Cancers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69F2A2-24D9-3255-39E9-F1F15EA61B3C}"/>
              </a:ext>
            </a:extLst>
          </p:cNvPr>
          <p:cNvSpPr/>
          <p:nvPr/>
        </p:nvSpPr>
        <p:spPr>
          <a:xfrm>
            <a:off x="196771" y="4609214"/>
            <a:ext cx="11840900" cy="81056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67298"/>
                </a:solidFill>
              </a:rPr>
              <a:t>More capable and secure platform search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7BA13A-D566-742E-5F66-FA888564CCAB}"/>
              </a:ext>
            </a:extLst>
          </p:cNvPr>
          <p:cNvSpPr/>
          <p:nvPr/>
        </p:nvSpPr>
        <p:spPr>
          <a:xfrm>
            <a:off x="4961681" y="2391588"/>
            <a:ext cx="2268638" cy="1307939"/>
          </a:xfrm>
          <a:prstGeom prst="round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Develop Database for Research and Learning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8B378B-86E2-CBA8-1311-E9F44C2BEEC9}"/>
              </a:ext>
            </a:extLst>
          </p:cNvPr>
          <p:cNvSpPr/>
          <p:nvPr/>
        </p:nvSpPr>
        <p:spPr>
          <a:xfrm>
            <a:off x="7344136" y="2037144"/>
            <a:ext cx="2268638" cy="1307939"/>
          </a:xfrm>
          <a:prstGeom prst="round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Tissue Banking Facility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0F3D32-34F1-C098-51B2-AF9C8029A8AC}"/>
              </a:ext>
            </a:extLst>
          </p:cNvPr>
          <p:cNvSpPr/>
          <p:nvPr/>
        </p:nvSpPr>
        <p:spPr>
          <a:xfrm>
            <a:off x="9769033" y="1737618"/>
            <a:ext cx="2268638" cy="1307939"/>
          </a:xfrm>
          <a:prstGeom prst="round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FFFF00"/>
                </a:solidFill>
              </a:rPr>
              <a:t>Integration with </a:t>
            </a:r>
          </a:p>
          <a:p>
            <a:pPr algn="ctr"/>
            <a:r>
              <a:rPr lang="en-GB" sz="2000" b="1">
                <a:solidFill>
                  <a:srgbClr val="FFFF00"/>
                </a:solidFill>
              </a:rPr>
              <a:t>Fanconi Cancer Foundation VTB</a:t>
            </a:r>
          </a:p>
        </p:txBody>
      </p:sp>
    </p:spTree>
    <p:extLst>
      <p:ext uri="{BB962C8B-B14F-4D97-AF65-F5344CB8AC3E}">
        <p14:creationId xmlns:p14="http://schemas.microsoft.com/office/powerpoint/2010/main" val="13857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A7BC7-2F91-FBFB-B039-4F85589C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1D2B-C88D-F53B-3ADA-986073E1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18" y="1490630"/>
            <a:ext cx="5297564" cy="36732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sz="2100">
                <a:solidFill>
                  <a:srgbClr val="0A4E7B"/>
                </a:solidFill>
                <a:cs typeface="Arial" panose="020B0604020202020204" pitchFamily="34" charset="0"/>
              </a:rPr>
              <a:t>The Core Group involved with this initiative: </a:t>
            </a:r>
          </a:p>
          <a:p>
            <a:pPr lvl="1">
              <a:lnSpc>
                <a:spcPct val="120000"/>
              </a:lnSpc>
            </a:pPr>
            <a:r>
              <a:rPr lang="en-GB" sz="1900" b="1">
                <a:solidFill>
                  <a:srgbClr val="0A4E7B"/>
                </a:solidFill>
                <a:cs typeface="Arial" panose="020B0604020202020204" pitchFamily="34" charset="0"/>
              </a:rPr>
              <a:t>Eunike Velleuer-Carlberg </a:t>
            </a:r>
          </a:p>
          <a:p>
            <a:pPr lvl="1">
              <a:lnSpc>
                <a:spcPct val="120000"/>
              </a:lnSpc>
            </a:pPr>
            <a:r>
              <a:rPr lang="en-GB" sz="1900" b="1">
                <a:solidFill>
                  <a:srgbClr val="0A4E7B"/>
                </a:solidFill>
                <a:cs typeface="Arial" panose="020B0604020202020204" pitchFamily="34" charset="0"/>
              </a:rPr>
              <a:t>Christine Krieg </a:t>
            </a:r>
          </a:p>
          <a:p>
            <a:pPr lvl="1">
              <a:lnSpc>
                <a:spcPct val="120000"/>
              </a:lnSpc>
            </a:pPr>
            <a:r>
              <a:rPr lang="en-GB" sz="1900">
                <a:solidFill>
                  <a:srgbClr val="0A4E7B"/>
                </a:solidFill>
                <a:cs typeface="Arial" panose="020B0604020202020204" pitchFamily="34" charset="0"/>
              </a:rPr>
              <a:t>Arnauld Beddok</a:t>
            </a:r>
          </a:p>
          <a:p>
            <a:pPr lvl="1">
              <a:lnSpc>
                <a:spcPct val="120000"/>
              </a:lnSpc>
            </a:pPr>
            <a:r>
              <a:rPr lang="en-GB" sz="1900">
                <a:solidFill>
                  <a:srgbClr val="0A4E7B"/>
                </a:solidFill>
                <a:cs typeface="Arial" panose="020B0604020202020204" pitchFamily="34" charset="0"/>
              </a:rPr>
              <a:t>Juliette Thariat</a:t>
            </a:r>
          </a:p>
          <a:p>
            <a:pPr lvl="1">
              <a:lnSpc>
                <a:spcPct val="120000"/>
              </a:lnSpc>
            </a:pPr>
            <a:r>
              <a:rPr lang="en-GB" sz="1900">
                <a:solidFill>
                  <a:srgbClr val="0A4E7B"/>
                </a:solidFill>
                <a:cs typeface="Arial" panose="020B0604020202020204" pitchFamily="34" charset="0"/>
              </a:rPr>
              <a:t>Charles Bichet</a:t>
            </a:r>
          </a:p>
          <a:p>
            <a:pPr lvl="1">
              <a:lnSpc>
                <a:spcPct val="120000"/>
              </a:lnSpc>
            </a:pPr>
            <a:r>
              <a:rPr lang="en-GB" sz="1900">
                <a:solidFill>
                  <a:srgbClr val="0A4E7B"/>
                </a:solidFill>
                <a:cs typeface="Arial" panose="020B0604020202020204" pitchFamily="34" charset="0"/>
              </a:rPr>
              <a:t>Samir Aiddouch</a:t>
            </a:r>
          </a:p>
          <a:p>
            <a:endParaRPr lang="en-GB" sz="900">
              <a:solidFill>
                <a:srgbClr val="0A4E7B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100">
                <a:solidFill>
                  <a:srgbClr val="0A4E7B"/>
                </a:solidFill>
                <a:cs typeface="Arial" panose="020B0604020202020204" pitchFamily="34" charset="0"/>
              </a:rPr>
              <a:t>The 41 experts who have given their time freely to be on the Tumor Advisory Board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BACBC-6A38-8231-316D-10425497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1903D-6F60-24C0-000E-CA4791E2F44A}"/>
              </a:ext>
            </a:extLst>
          </p:cNvPr>
          <p:cNvSpPr/>
          <p:nvPr/>
        </p:nvSpPr>
        <p:spPr>
          <a:xfrm>
            <a:off x="6502400" y="353369"/>
            <a:ext cx="5689599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Thanks To: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23872E-3AAF-A790-A284-DCD1AF6D0437}"/>
              </a:ext>
            </a:extLst>
          </p:cNvPr>
          <p:cNvGrpSpPr/>
          <p:nvPr/>
        </p:nvGrpSpPr>
        <p:grpSpPr>
          <a:xfrm>
            <a:off x="5405121" y="2278784"/>
            <a:ext cx="6647960" cy="2885098"/>
            <a:chOff x="5455921" y="3023616"/>
            <a:chExt cx="6647960" cy="28850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3189C2-37BE-7B29-9A43-A3636C78F7D5}"/>
                </a:ext>
              </a:extLst>
            </p:cNvPr>
            <p:cNvSpPr/>
            <p:nvPr/>
          </p:nvSpPr>
          <p:spPr>
            <a:xfrm>
              <a:off x="5455921" y="3023616"/>
              <a:ext cx="6647960" cy="28850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5D6114-3CCB-21A4-9908-242107AE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7603" y="3063914"/>
              <a:ext cx="6575957" cy="2834640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A743B8-EC75-4963-BA0E-A8D18DDA8D0F}"/>
              </a:ext>
            </a:extLst>
          </p:cNvPr>
          <p:cNvSpPr txBox="1">
            <a:spLocks/>
          </p:cNvSpPr>
          <p:nvPr/>
        </p:nvSpPr>
        <p:spPr>
          <a:xfrm>
            <a:off x="5405122" y="1862264"/>
            <a:ext cx="6647960" cy="47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/>
              <a:t>www.faeurope.org/favtab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241DA9-2124-0445-CB6A-A7D4F64FC898}"/>
              </a:ext>
            </a:extLst>
          </p:cNvPr>
          <p:cNvSpPr/>
          <p:nvPr/>
        </p:nvSpPr>
        <p:spPr>
          <a:xfrm>
            <a:off x="5941540" y="5352713"/>
            <a:ext cx="5820032" cy="472745"/>
          </a:xfrm>
          <a:prstGeom prst="roundRect">
            <a:avLst/>
          </a:prstGeom>
          <a:solidFill>
            <a:srgbClr val="F0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ECDC6B-7250-6B3C-A0E3-AB3504444E24}"/>
              </a:ext>
            </a:extLst>
          </p:cNvPr>
          <p:cNvSpPr txBox="1">
            <a:spLocks/>
          </p:cNvSpPr>
          <p:nvPr/>
        </p:nvSpPr>
        <p:spPr>
          <a:xfrm>
            <a:off x="5941540" y="5436822"/>
            <a:ext cx="5820032" cy="47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/>
              <a:t>Join the European FA VTAB!</a:t>
            </a:r>
          </a:p>
        </p:txBody>
      </p:sp>
    </p:spTree>
    <p:extLst>
      <p:ext uri="{BB962C8B-B14F-4D97-AF65-F5344CB8AC3E}">
        <p14:creationId xmlns:p14="http://schemas.microsoft.com/office/powerpoint/2010/main" val="105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49A4-90CF-F39B-5714-D116A124B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1F7D-8E8E-BF9C-EE49-B07A49479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74" y="1889653"/>
            <a:ext cx="11600647" cy="3078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200"/>
              <a:t>FA Europe’s vision is for harmonised care across Europe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200"/>
              <a:t>Head and Neck Cancers now more prevalent with increasing numbers of FA adult patients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200"/>
              <a:t>Limited experience of treating FA patients for these types of cancers across Europe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/>
              <a:t>Want to centralise and improve management of cancer by providing structured case discussions and harmonised expert advice across Europe for physicians treating FA patients with head and neck cancers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/>
              <a:t>Fundamentally we want to improve outcomes for our growing adult FA community </a:t>
            </a:r>
            <a:endParaRPr lang="en-GB" sz="220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C2578-8EE6-5B2F-4E9B-ED1F66ED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2A56F-49AA-1FD1-4C0F-0A6D683F2C7E}"/>
              </a:ext>
            </a:extLst>
          </p:cNvPr>
          <p:cNvSpPr/>
          <p:nvPr/>
        </p:nvSpPr>
        <p:spPr>
          <a:xfrm>
            <a:off x="4259484" y="359242"/>
            <a:ext cx="7932516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The Need for a Virtual Tumor Board</a:t>
            </a:r>
          </a:p>
        </p:txBody>
      </p:sp>
    </p:spTree>
    <p:extLst>
      <p:ext uri="{BB962C8B-B14F-4D97-AF65-F5344CB8AC3E}">
        <p14:creationId xmlns:p14="http://schemas.microsoft.com/office/powerpoint/2010/main" val="243214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4219-42CF-DF0D-BBFB-68217A349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86477-5F9D-1F45-3F54-5FFDF222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D1366-013B-7C4A-D7A2-887027EAB71E}"/>
              </a:ext>
            </a:extLst>
          </p:cNvPr>
          <p:cNvSpPr/>
          <p:nvPr/>
        </p:nvSpPr>
        <p:spPr>
          <a:xfrm>
            <a:off x="6918960" y="353369"/>
            <a:ext cx="5273039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VTAB Platform Options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CF53B0-DC22-4D75-5BC6-B0606206F42B}"/>
              </a:ext>
            </a:extLst>
          </p:cNvPr>
          <p:cNvGrpSpPr/>
          <p:nvPr/>
        </p:nvGrpSpPr>
        <p:grpSpPr>
          <a:xfrm>
            <a:off x="210276" y="1585731"/>
            <a:ext cx="3753091" cy="4537276"/>
            <a:chOff x="210276" y="1585731"/>
            <a:chExt cx="3753091" cy="4537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776F19-467A-004C-34AF-E2C9405B1158}"/>
                </a:ext>
              </a:extLst>
            </p:cNvPr>
            <p:cNvSpPr/>
            <p:nvPr/>
          </p:nvSpPr>
          <p:spPr>
            <a:xfrm>
              <a:off x="210276" y="1585731"/>
              <a:ext cx="3753091" cy="4143736"/>
            </a:xfrm>
            <a:prstGeom prst="rect">
              <a:avLst/>
            </a:prstGeom>
            <a:solidFill>
              <a:srgbClr val="067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CD16245F-B853-536A-1EBB-3935BCFF7CE6}"/>
                </a:ext>
              </a:extLst>
            </p:cNvPr>
            <p:cNvSpPr txBox="1">
              <a:spLocks/>
            </p:cNvSpPr>
            <p:nvPr/>
          </p:nvSpPr>
          <p:spPr>
            <a:xfrm>
              <a:off x="309629" y="1853255"/>
              <a:ext cx="3437680" cy="426975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4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0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b="1">
                  <a:solidFill>
                    <a:srgbClr val="FFFF00"/>
                  </a:solidFill>
                </a:rPr>
                <a:t>Fanconi Cancer Foundation Virtual Tumor Board</a:t>
              </a:r>
            </a:p>
            <a:p>
              <a:pPr marL="0" indent="0">
                <a:buNone/>
              </a:pPr>
              <a:endParaRPr lang="en-GB" sz="800" b="1">
                <a:solidFill>
                  <a:srgbClr val="FFFF00"/>
                </a:solidFill>
              </a:endParaRPr>
            </a:p>
            <a:p>
              <a:r>
                <a:rPr lang="en-GB">
                  <a:solidFill>
                    <a:schemeClr val="bg1"/>
                  </a:solidFill>
                </a:rPr>
                <a:t>Available to Clinicians and Families worldwide </a:t>
              </a:r>
            </a:p>
            <a:p>
              <a:r>
                <a:rPr lang="en-GB">
                  <a:solidFill>
                    <a:schemeClr val="bg1"/>
                  </a:solidFill>
                </a:rPr>
                <a:t>Zoom-based</a:t>
              </a:r>
            </a:p>
            <a:p>
              <a:r>
                <a:rPr lang="en-GB">
                  <a:solidFill>
                    <a:schemeClr val="bg1"/>
                  </a:solidFill>
                </a:rPr>
                <a:t>All cancers discussed</a:t>
              </a:r>
            </a:p>
            <a:p>
              <a:pPr lvl="1"/>
              <a:r>
                <a:rPr lang="en-GB">
                  <a:solidFill>
                    <a:schemeClr val="bg1"/>
                  </a:solidFill>
                </a:rPr>
                <a:t>Late 2020 till now - 56 cases </a:t>
              </a:r>
            </a:p>
            <a:p>
              <a:r>
                <a:rPr lang="en-GB">
                  <a:solidFill>
                    <a:srgbClr val="FFC000"/>
                  </a:solidFill>
                </a:rPr>
                <a:t>Time zones problematic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D52A12-6239-876E-5864-FB435EE8C8B3}"/>
              </a:ext>
            </a:extLst>
          </p:cNvPr>
          <p:cNvGrpSpPr/>
          <p:nvPr/>
        </p:nvGrpSpPr>
        <p:grpSpPr>
          <a:xfrm>
            <a:off x="4209332" y="1585731"/>
            <a:ext cx="3753091" cy="4411259"/>
            <a:chOff x="4209332" y="1585731"/>
            <a:chExt cx="3753091" cy="44112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0B0ECB-1ED9-7C05-1D79-6E4463714137}"/>
                </a:ext>
              </a:extLst>
            </p:cNvPr>
            <p:cNvSpPr/>
            <p:nvPr/>
          </p:nvSpPr>
          <p:spPr>
            <a:xfrm>
              <a:off x="4209332" y="1585731"/>
              <a:ext cx="3753091" cy="4143736"/>
            </a:xfrm>
            <a:prstGeom prst="rect">
              <a:avLst/>
            </a:prstGeom>
            <a:solidFill>
              <a:srgbClr val="067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2A315400-90BB-AF4A-6848-1C8D6576F18A}"/>
                </a:ext>
              </a:extLst>
            </p:cNvPr>
            <p:cNvSpPr txBox="1">
              <a:spLocks/>
            </p:cNvSpPr>
            <p:nvPr/>
          </p:nvSpPr>
          <p:spPr>
            <a:xfrm>
              <a:off x="4367516" y="1853254"/>
              <a:ext cx="3437680" cy="41437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4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0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GB" sz="2300" b="1">
                  <a:solidFill>
                    <a:srgbClr val="FFFF00"/>
                  </a:solidFill>
                </a:rPr>
                <a:t>European Reference Networks Clinical Patient Management System </a:t>
              </a:r>
            </a:p>
            <a:p>
              <a:pPr>
                <a:lnSpc>
                  <a:spcPct val="110000"/>
                </a:lnSpc>
              </a:pPr>
              <a:r>
                <a:rPr lang="en-US" sz="2300">
                  <a:solidFill>
                    <a:schemeClr val="bg1"/>
                  </a:solidFill>
                </a:rPr>
                <a:t>Fully GDPR compliant IT platform</a:t>
              </a:r>
            </a:p>
            <a:p>
              <a:pPr>
                <a:lnSpc>
                  <a:spcPct val="110000"/>
                </a:lnSpc>
              </a:pPr>
              <a:r>
                <a:rPr lang="en-GB" sz="2300">
                  <a:solidFill>
                    <a:schemeClr val="bg1"/>
                  </a:solidFill>
                </a:rPr>
                <a:t>Can </a:t>
              </a:r>
              <a:r>
                <a:rPr lang="en-GB" sz="2300" dirty="0">
                  <a:solidFill>
                    <a:schemeClr val="bg1"/>
                  </a:solidFill>
                </a:rPr>
                <a:t>submit </a:t>
              </a:r>
              <a:r>
                <a:rPr lang="en-GB" sz="2300" dirty="0" err="1">
                  <a:solidFill>
                    <a:schemeClr val="bg1"/>
                  </a:solidFill>
                </a:rPr>
                <a:t>Dicom</a:t>
              </a:r>
              <a:r>
                <a:rPr lang="en-GB" sz="2300" dirty="0">
                  <a:solidFill>
                    <a:schemeClr val="bg1"/>
                  </a:solidFill>
                </a:rPr>
                <a:t> Imagery</a:t>
              </a:r>
            </a:p>
            <a:p>
              <a:pPr>
                <a:lnSpc>
                  <a:spcPct val="110000"/>
                </a:lnSpc>
              </a:pPr>
              <a:r>
                <a:rPr lang="en-GB" sz="2300">
                  <a:solidFill>
                    <a:schemeClr val="bg1"/>
                  </a:solidFill>
                </a:rPr>
                <a:t>CPMS </a:t>
              </a:r>
              <a:r>
                <a:rPr lang="en-GB" sz="2300" dirty="0">
                  <a:solidFill>
                    <a:schemeClr val="bg1"/>
                  </a:solidFill>
                </a:rPr>
                <a:t>1.0 was complex </a:t>
              </a:r>
              <a:r>
                <a:rPr lang="en-GB" sz="2300">
                  <a:solidFill>
                    <a:schemeClr val="bg1"/>
                  </a:solidFill>
                </a:rPr>
                <a:t>&amp; time-consuming </a:t>
              </a:r>
              <a:r>
                <a:rPr lang="en-GB" sz="2300" dirty="0">
                  <a:solidFill>
                    <a:schemeClr val="bg1"/>
                  </a:solidFill>
                </a:rPr>
                <a:t>to join</a:t>
              </a:r>
            </a:p>
            <a:p>
              <a:pPr>
                <a:lnSpc>
                  <a:spcPct val="110000"/>
                </a:lnSpc>
              </a:pPr>
              <a:r>
                <a:rPr lang="en-GB" sz="2300" dirty="0">
                  <a:solidFill>
                    <a:schemeClr val="bg1"/>
                  </a:solidFill>
                </a:rPr>
                <a:t>CPMS 2.0 not known, but </a:t>
              </a:r>
              <a:r>
                <a:rPr lang="en-GB" sz="2300">
                  <a:solidFill>
                    <a:schemeClr val="bg1"/>
                  </a:solidFill>
                </a:rPr>
                <a:t>reference manual is 166pp </a:t>
              </a:r>
            </a:p>
            <a:p>
              <a:pPr>
                <a:lnSpc>
                  <a:spcPct val="110000"/>
                </a:lnSpc>
              </a:pPr>
              <a:r>
                <a:rPr lang="en-GB" sz="2300">
                  <a:solidFill>
                    <a:srgbClr val="FFC000"/>
                  </a:solidFill>
                </a:rPr>
                <a:t>EU Member Countries only</a:t>
              </a:r>
              <a:endParaRPr lang="en-GB" sz="2000">
                <a:solidFill>
                  <a:srgbClr val="FFC000"/>
                </a:solidFill>
              </a:endParaRPr>
            </a:p>
            <a:p>
              <a:pPr marL="0" indent="0">
                <a:lnSpc>
                  <a:spcPct val="110000"/>
                </a:lnSpc>
                <a:buNone/>
              </a:pPr>
              <a:endParaRPr lang="en-GB" sz="1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097D54-EBA3-C69F-47B8-A876063D1E7A}"/>
              </a:ext>
            </a:extLst>
          </p:cNvPr>
          <p:cNvGrpSpPr/>
          <p:nvPr/>
        </p:nvGrpSpPr>
        <p:grpSpPr>
          <a:xfrm>
            <a:off x="8228633" y="1585731"/>
            <a:ext cx="3753091" cy="4411259"/>
            <a:chOff x="4361732" y="1738131"/>
            <a:chExt cx="3753091" cy="44112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12CDC7-59B7-7D32-3698-470E825BE0CE}"/>
                </a:ext>
              </a:extLst>
            </p:cNvPr>
            <p:cNvSpPr/>
            <p:nvPr/>
          </p:nvSpPr>
          <p:spPr>
            <a:xfrm>
              <a:off x="4361732" y="1738131"/>
              <a:ext cx="3753091" cy="4143736"/>
            </a:xfrm>
            <a:prstGeom prst="rect">
              <a:avLst/>
            </a:prstGeom>
            <a:solidFill>
              <a:srgbClr val="06729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D774C4A7-45AE-01DE-A0D9-A88C2F364AA6}"/>
                </a:ext>
              </a:extLst>
            </p:cNvPr>
            <p:cNvSpPr txBox="1">
              <a:spLocks/>
            </p:cNvSpPr>
            <p:nvPr/>
          </p:nvSpPr>
          <p:spPr>
            <a:xfrm>
              <a:off x="4519916" y="2005654"/>
              <a:ext cx="3437680" cy="41437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4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2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000" kern="1200" dirty="0">
                  <a:solidFill>
                    <a:srgbClr val="08517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b="1">
                  <a:solidFill>
                    <a:srgbClr val="FFFF00"/>
                  </a:solidFill>
                </a:rPr>
                <a:t>FA Europe Virtual Tumor Advisory Board</a:t>
              </a:r>
            </a:p>
            <a:p>
              <a:r>
                <a:rPr lang="en-GB">
                  <a:solidFill>
                    <a:schemeClr val="bg1"/>
                  </a:solidFill>
                </a:rPr>
                <a:t>Start simple! </a:t>
              </a:r>
            </a:p>
            <a:p>
              <a:r>
                <a:rPr lang="en-GB">
                  <a:solidFill>
                    <a:schemeClr val="bg1"/>
                  </a:solidFill>
                </a:rPr>
                <a:t>Zoom-based monthly meetings</a:t>
              </a:r>
            </a:p>
            <a:p>
              <a:r>
                <a:rPr lang="en-GB">
                  <a:solidFill>
                    <a:schemeClr val="bg1"/>
                  </a:solidFill>
                </a:rPr>
                <a:t>Head and Neck Cancer Cases only at this stage</a:t>
              </a:r>
            </a:p>
            <a:p>
              <a:r>
                <a:rPr lang="en-GB">
                  <a:solidFill>
                    <a:schemeClr val="bg1"/>
                  </a:solidFill>
                </a:rPr>
                <a:t>Physician Requests only</a:t>
              </a:r>
            </a:p>
            <a:p>
              <a:r>
                <a:rPr lang="en-GB">
                  <a:solidFill>
                    <a:schemeClr val="bg1"/>
                  </a:solidFill>
                </a:rPr>
                <a:t>Moderated by Dr Eunike Vellueur-Carlberg</a:t>
              </a:r>
            </a:p>
            <a:p>
              <a:r>
                <a:rPr lang="en-GB">
                  <a:solidFill>
                    <a:schemeClr val="bg1"/>
                  </a:solidFill>
                </a:rPr>
                <a:t>FA Europe Management Team Support</a:t>
              </a:r>
            </a:p>
            <a:p>
              <a:pPr marL="0" indent="0">
                <a:lnSpc>
                  <a:spcPct val="110000"/>
                </a:lnSpc>
                <a:buNone/>
              </a:pPr>
              <a:endParaRPr lang="en-GB" sz="1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0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8ADD3-A0E0-3256-7D51-AD5F605E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875A41DF-8574-1F93-E957-B31094644C24}"/>
              </a:ext>
            </a:extLst>
          </p:cNvPr>
          <p:cNvSpPr/>
          <p:nvPr/>
        </p:nvSpPr>
        <p:spPr>
          <a:xfrm>
            <a:off x="2077118" y="3146613"/>
            <a:ext cx="2278012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6A47-4E4A-803B-8009-24737CE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B5D17-2CB7-2BCD-DA40-4ADF019DC38C}"/>
              </a:ext>
            </a:extLst>
          </p:cNvPr>
          <p:cNvSpPr/>
          <p:nvPr/>
        </p:nvSpPr>
        <p:spPr>
          <a:xfrm>
            <a:off x="5173884" y="353369"/>
            <a:ext cx="7018115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VTAB - How it Works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5A3B36E-707E-C393-48BA-A142B5640606}"/>
              </a:ext>
            </a:extLst>
          </p:cNvPr>
          <p:cNvSpPr/>
          <p:nvPr/>
        </p:nvSpPr>
        <p:spPr>
          <a:xfrm>
            <a:off x="212793" y="3146613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4DE0CD-6AE4-D612-FC7C-775A1678FB8E}"/>
              </a:ext>
            </a:extLst>
          </p:cNvPr>
          <p:cNvSpPr txBox="1">
            <a:spLocks/>
          </p:cNvSpPr>
          <p:nvPr/>
        </p:nvSpPr>
        <p:spPr>
          <a:xfrm>
            <a:off x="302439" y="3126525"/>
            <a:ext cx="1721467" cy="111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Download request form from  www.faeurope.org/favtab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F890C5-3028-C936-8507-2BFF43FBC921}"/>
              </a:ext>
            </a:extLst>
          </p:cNvPr>
          <p:cNvSpPr txBox="1">
            <a:spLocks/>
          </p:cNvSpPr>
          <p:nvPr/>
        </p:nvSpPr>
        <p:spPr>
          <a:xfrm>
            <a:off x="2160036" y="3210397"/>
            <a:ext cx="2298808" cy="1187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Complete form and obtain patient consent for use of pseudonymised data. Email to Moderator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391EF153-E1AC-B3A4-2ECF-ECB295A39BFE}"/>
              </a:ext>
            </a:extLst>
          </p:cNvPr>
          <p:cNvSpPr/>
          <p:nvPr/>
        </p:nvSpPr>
        <p:spPr>
          <a:xfrm>
            <a:off x="4321087" y="3146613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FB4BCA-AD92-89C7-206C-FC82B1A25B7A}"/>
              </a:ext>
            </a:extLst>
          </p:cNvPr>
          <p:cNvSpPr txBox="1">
            <a:spLocks/>
          </p:cNvSpPr>
          <p:nvPr/>
        </p:nvSpPr>
        <p:spPr>
          <a:xfrm>
            <a:off x="4516660" y="3196354"/>
            <a:ext cx="1692381" cy="1138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Moderator reviews and shares form with VTAB members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6C4A904E-D328-6DA9-ED72-1EDD1BBEC308}"/>
              </a:ext>
            </a:extLst>
          </p:cNvPr>
          <p:cNvSpPr/>
          <p:nvPr/>
        </p:nvSpPr>
        <p:spPr>
          <a:xfrm>
            <a:off x="6218285" y="3148816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F2F1762-CC71-8CE2-A7F3-4F83C01E849D}"/>
              </a:ext>
            </a:extLst>
          </p:cNvPr>
          <p:cNvSpPr txBox="1">
            <a:spLocks/>
          </p:cNvSpPr>
          <p:nvPr/>
        </p:nvSpPr>
        <p:spPr>
          <a:xfrm>
            <a:off x="6433440" y="3202550"/>
            <a:ext cx="1641940" cy="113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Case discussed in monthly VTAB meeting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D61189A9-B6C0-0A6B-70A8-A9864C48C8ED}"/>
              </a:ext>
            </a:extLst>
          </p:cNvPr>
          <p:cNvSpPr/>
          <p:nvPr/>
        </p:nvSpPr>
        <p:spPr>
          <a:xfrm>
            <a:off x="8117584" y="3151019"/>
            <a:ext cx="1895097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922F8EF4-A78B-45DD-2AE0-553911B77A7A}"/>
              </a:ext>
            </a:extLst>
          </p:cNvPr>
          <p:cNvSpPr/>
          <p:nvPr/>
        </p:nvSpPr>
        <p:spPr>
          <a:xfrm>
            <a:off x="10050174" y="3146613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66E244C8-05FD-A34B-486E-F88C31839952}"/>
              </a:ext>
            </a:extLst>
          </p:cNvPr>
          <p:cNvSpPr txBox="1">
            <a:spLocks/>
          </p:cNvSpPr>
          <p:nvPr/>
        </p:nvSpPr>
        <p:spPr>
          <a:xfrm>
            <a:off x="8412207" y="3219705"/>
            <a:ext cx="1420834" cy="113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Advice summary sent back to physician 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54C1451-EAF6-F17F-8B4D-DD8BDE081803}"/>
              </a:ext>
            </a:extLst>
          </p:cNvPr>
          <p:cNvSpPr txBox="1">
            <a:spLocks/>
          </p:cNvSpPr>
          <p:nvPr/>
        </p:nvSpPr>
        <p:spPr>
          <a:xfrm>
            <a:off x="10445491" y="3465129"/>
            <a:ext cx="1322085" cy="70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solidFill>
                  <a:schemeClr val="bg1"/>
                </a:solidFill>
              </a:rPr>
              <a:t>6 month follow-up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F223CD-CD83-5D24-5309-67B4EF6D71FE}"/>
              </a:ext>
            </a:extLst>
          </p:cNvPr>
          <p:cNvSpPr/>
          <p:nvPr/>
        </p:nvSpPr>
        <p:spPr>
          <a:xfrm>
            <a:off x="253434" y="2438771"/>
            <a:ext cx="3930622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Presenting Physician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F18AD5-93D9-405D-AE84-151BA835CC3A}"/>
              </a:ext>
            </a:extLst>
          </p:cNvPr>
          <p:cNvSpPr/>
          <p:nvPr/>
        </p:nvSpPr>
        <p:spPr>
          <a:xfrm>
            <a:off x="4321088" y="2438771"/>
            <a:ext cx="179594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Moderator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90B2CE-DE06-1CD6-8256-6C67F4B8CAA5}"/>
              </a:ext>
            </a:extLst>
          </p:cNvPr>
          <p:cNvSpPr/>
          <p:nvPr/>
        </p:nvSpPr>
        <p:spPr>
          <a:xfrm>
            <a:off x="6209041" y="2438771"/>
            <a:ext cx="179594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Tumor Board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E8F692-5725-DD07-3C9B-4A72FF56D584}"/>
              </a:ext>
            </a:extLst>
          </p:cNvPr>
          <p:cNvSpPr/>
          <p:nvPr/>
        </p:nvSpPr>
        <p:spPr>
          <a:xfrm>
            <a:off x="8115483" y="2438771"/>
            <a:ext cx="179594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Moderator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7B58DC-2166-375F-E168-FAF62D0456E4}"/>
              </a:ext>
            </a:extLst>
          </p:cNvPr>
          <p:cNvSpPr/>
          <p:nvPr/>
        </p:nvSpPr>
        <p:spPr>
          <a:xfrm>
            <a:off x="10050174" y="2442569"/>
            <a:ext cx="179594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Moderator &amp; Physician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69539-5C94-8A6A-F581-C181262D7BDF}"/>
              </a:ext>
            </a:extLst>
          </p:cNvPr>
          <p:cNvSpPr/>
          <p:nvPr/>
        </p:nvSpPr>
        <p:spPr>
          <a:xfrm>
            <a:off x="6209041" y="4511654"/>
            <a:ext cx="1771267" cy="1257803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Meetings held on the last Tuesday of each month at 19:00 CET</a:t>
            </a:r>
          </a:p>
        </p:txBody>
      </p:sp>
    </p:spTree>
    <p:extLst>
      <p:ext uri="{BB962C8B-B14F-4D97-AF65-F5344CB8AC3E}">
        <p14:creationId xmlns:p14="http://schemas.microsoft.com/office/powerpoint/2010/main" val="28324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04B0A-AD9D-B893-5BAE-3B75FE01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56A26-CCD9-0274-8234-E4328974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39" y="1986466"/>
            <a:ext cx="4925365" cy="3443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7179A2-6381-4BD4-FB3E-0AA29D7FB3E6}"/>
              </a:ext>
            </a:extLst>
          </p:cNvPr>
          <p:cNvSpPr/>
          <p:nvPr/>
        </p:nvSpPr>
        <p:spPr>
          <a:xfrm>
            <a:off x="6214847" y="1700191"/>
            <a:ext cx="5041557" cy="401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B45E1-1E56-2545-0167-666624D88336}"/>
              </a:ext>
            </a:extLst>
          </p:cNvPr>
          <p:cNvSpPr/>
          <p:nvPr/>
        </p:nvSpPr>
        <p:spPr>
          <a:xfrm>
            <a:off x="5474825" y="245786"/>
            <a:ext cx="6717175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Request and Consent Forms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5518D-32E3-FB86-C4C2-2DACDD77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" y="0"/>
            <a:ext cx="4771317" cy="65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494D-F7F5-2884-7120-595432B3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3C50F-E2BC-5D26-7616-420A3086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D8F84-ED26-D693-F400-42713CF706E8}"/>
              </a:ext>
            </a:extLst>
          </p:cNvPr>
          <p:cNvSpPr/>
          <p:nvPr/>
        </p:nvSpPr>
        <p:spPr>
          <a:xfrm>
            <a:off x="7665720" y="353369"/>
            <a:ext cx="4526279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4000" b="1">
                <a:solidFill>
                  <a:schemeClr val="bg1"/>
                </a:solidFill>
              </a:rPr>
              <a:t>Joining the VTAB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BDC21E1-C7D6-5DBB-4D4E-3D5109C66CCE}"/>
              </a:ext>
            </a:extLst>
          </p:cNvPr>
          <p:cNvSpPr/>
          <p:nvPr/>
        </p:nvSpPr>
        <p:spPr>
          <a:xfrm>
            <a:off x="3085476" y="3099729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E8EC8B1-FC0E-BE91-FE31-8EF9A645115A}"/>
              </a:ext>
            </a:extLst>
          </p:cNvPr>
          <p:cNvSpPr/>
          <p:nvPr/>
        </p:nvSpPr>
        <p:spPr>
          <a:xfrm>
            <a:off x="1178447" y="3099731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6D772C-9DED-2999-6DC6-D6D2F1AA68DB}"/>
              </a:ext>
            </a:extLst>
          </p:cNvPr>
          <p:cNvSpPr txBox="1">
            <a:spLocks/>
          </p:cNvSpPr>
          <p:nvPr/>
        </p:nvSpPr>
        <p:spPr>
          <a:xfrm>
            <a:off x="1298552" y="3261443"/>
            <a:ext cx="1718141" cy="849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>
                <a:solidFill>
                  <a:schemeClr val="bg1"/>
                </a:solidFill>
              </a:rPr>
              <a:t>Go to www.faeurope.org/favtab</a:t>
            </a:r>
          </a:p>
          <a:p>
            <a:pPr marL="0" indent="0" algn="ctr"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9896AB6-F678-C0BA-2527-39C1BD37D087}"/>
              </a:ext>
            </a:extLst>
          </p:cNvPr>
          <p:cNvSpPr/>
          <p:nvPr/>
        </p:nvSpPr>
        <p:spPr>
          <a:xfrm>
            <a:off x="4982674" y="3099729"/>
            <a:ext cx="2043330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4180EE5-CBF0-A1A5-2AF0-2F8CD2BEEF45}"/>
              </a:ext>
            </a:extLst>
          </p:cNvPr>
          <p:cNvSpPr txBox="1">
            <a:spLocks/>
          </p:cNvSpPr>
          <p:nvPr/>
        </p:nvSpPr>
        <p:spPr>
          <a:xfrm>
            <a:off x="5113965" y="3151840"/>
            <a:ext cx="1980822" cy="1138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chemeClr val="bg1"/>
                </a:solidFill>
              </a:rPr>
              <a:t>Complete the online form and sign confidentiality statement.       Submit online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F7D580CB-F48E-AE00-A908-38A5F505AF86}"/>
              </a:ext>
            </a:extLst>
          </p:cNvPr>
          <p:cNvSpPr/>
          <p:nvPr/>
        </p:nvSpPr>
        <p:spPr>
          <a:xfrm>
            <a:off x="7026004" y="3101932"/>
            <a:ext cx="1897198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90DED72-7927-1037-2604-2B2F65562339}"/>
              </a:ext>
            </a:extLst>
          </p:cNvPr>
          <p:cNvSpPr txBox="1">
            <a:spLocks/>
          </p:cNvSpPr>
          <p:nvPr/>
        </p:nvSpPr>
        <p:spPr>
          <a:xfrm>
            <a:off x="7359208" y="3331120"/>
            <a:ext cx="1641940" cy="913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chemeClr val="bg1"/>
                </a:solidFill>
              </a:rPr>
              <a:t>Moderator reviews/ approves application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AC939308-F06E-0767-AC16-60FE5FBEE032}"/>
              </a:ext>
            </a:extLst>
          </p:cNvPr>
          <p:cNvSpPr/>
          <p:nvPr/>
        </p:nvSpPr>
        <p:spPr>
          <a:xfrm>
            <a:off x="8925303" y="3104135"/>
            <a:ext cx="1892995" cy="1257803"/>
          </a:xfrm>
          <a:prstGeom prst="chevron">
            <a:avLst>
              <a:gd name="adj" fmla="val 10548"/>
            </a:avLst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72C038-D406-9A17-A21B-0F164592EBB0}"/>
              </a:ext>
            </a:extLst>
          </p:cNvPr>
          <p:cNvSpPr txBox="1">
            <a:spLocks/>
          </p:cNvSpPr>
          <p:nvPr/>
        </p:nvSpPr>
        <p:spPr>
          <a:xfrm>
            <a:off x="9325109" y="3327125"/>
            <a:ext cx="1203223" cy="113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chemeClr val="bg1"/>
                </a:solidFill>
              </a:rPr>
              <a:t>Monthly meeting invitation sent out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B89D48-0880-1650-E873-7C782CE41AEB}"/>
              </a:ext>
            </a:extLst>
          </p:cNvPr>
          <p:cNvSpPr/>
          <p:nvPr/>
        </p:nvSpPr>
        <p:spPr>
          <a:xfrm>
            <a:off x="1178447" y="2391887"/>
            <a:ext cx="5699562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FA VTAB Applicant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931B89-A26A-215F-1BD9-C637AC75C3F8}"/>
              </a:ext>
            </a:extLst>
          </p:cNvPr>
          <p:cNvSpPr/>
          <p:nvPr/>
        </p:nvSpPr>
        <p:spPr>
          <a:xfrm>
            <a:off x="7016760" y="2391887"/>
            <a:ext cx="179594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Moderator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1ABD09-6E76-CD49-EA99-6A29FC747274}"/>
              </a:ext>
            </a:extLst>
          </p:cNvPr>
          <p:cNvSpPr/>
          <p:nvPr/>
        </p:nvSpPr>
        <p:spPr>
          <a:xfrm>
            <a:off x="8923201" y="2391887"/>
            <a:ext cx="1895097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1600" b="1">
                <a:solidFill>
                  <a:srgbClr val="FFFF00"/>
                </a:solidFill>
                <a:latin typeface="Arial" panose="020B0604020202020204" pitchFamily="34" charset="0"/>
              </a:rPr>
              <a:t>FA Europe Admin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DBC2B7-7FFF-5FA2-4B8C-CE486F52A9CD}"/>
              </a:ext>
            </a:extLst>
          </p:cNvPr>
          <p:cNvSpPr/>
          <p:nvPr/>
        </p:nvSpPr>
        <p:spPr>
          <a:xfrm>
            <a:off x="3407534" y="3449758"/>
            <a:ext cx="1353273" cy="472745"/>
          </a:xfrm>
          <a:prstGeom prst="roundRect">
            <a:avLst/>
          </a:prstGeom>
          <a:solidFill>
            <a:srgbClr val="F0D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</a:rPr>
              <a:t>Apply to Join the FA VTAB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E0620-107E-82A9-27B7-CCC2AEE9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2B4EBB-CA13-5A6D-B151-6EEB1801568A}"/>
              </a:ext>
            </a:extLst>
          </p:cNvPr>
          <p:cNvSpPr/>
          <p:nvPr/>
        </p:nvSpPr>
        <p:spPr>
          <a:xfrm>
            <a:off x="6487297" y="245786"/>
            <a:ext cx="5704703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VTAB Application Form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0BD3A6-2369-A277-B3D3-5C4CF801E095}"/>
              </a:ext>
            </a:extLst>
          </p:cNvPr>
          <p:cNvGrpSpPr/>
          <p:nvPr/>
        </p:nvGrpSpPr>
        <p:grpSpPr>
          <a:xfrm>
            <a:off x="2084094" y="122546"/>
            <a:ext cx="4011906" cy="6612907"/>
            <a:chOff x="2084094" y="122546"/>
            <a:chExt cx="4011906" cy="66129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F53248-2F4E-0C8F-72BD-122E0B011742}"/>
                </a:ext>
              </a:extLst>
            </p:cNvPr>
            <p:cNvSpPr/>
            <p:nvPr/>
          </p:nvSpPr>
          <p:spPr>
            <a:xfrm>
              <a:off x="2084094" y="122546"/>
              <a:ext cx="4011906" cy="6612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473718-44FE-A4AC-96F7-D14837BDD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733" y="200116"/>
              <a:ext cx="2220802" cy="14932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933EDC-5A10-449F-557F-7BFF20A16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5872" y="1613869"/>
              <a:ext cx="2872252" cy="21330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977DB2-9DE5-C242-800E-0EA05EB6D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6551"/>
            <a:stretch/>
          </p:blipFill>
          <p:spPr>
            <a:xfrm>
              <a:off x="2235872" y="3759597"/>
              <a:ext cx="2667442" cy="10930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68C284-54AD-B891-86D7-F7DD1123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6704"/>
            <a:stretch/>
          </p:blipFill>
          <p:spPr>
            <a:xfrm>
              <a:off x="2188815" y="4806913"/>
              <a:ext cx="3505865" cy="1692177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9A68F9-BDB7-9B77-F456-29C7693D4D4A}"/>
                </a:ext>
              </a:extLst>
            </p:cNvPr>
            <p:cNvGrpSpPr/>
            <p:nvPr/>
          </p:nvGrpSpPr>
          <p:grpSpPr>
            <a:xfrm>
              <a:off x="2224733" y="6421322"/>
              <a:ext cx="556730" cy="247412"/>
              <a:chOff x="1693710" y="6414194"/>
              <a:chExt cx="556730" cy="24741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A7A003E-4DF0-CC0B-241F-CE2473D741AB}"/>
                  </a:ext>
                </a:extLst>
              </p:cNvPr>
              <p:cNvSpPr/>
              <p:nvPr/>
            </p:nvSpPr>
            <p:spPr>
              <a:xfrm>
                <a:off x="1729413" y="6414194"/>
                <a:ext cx="474345" cy="237252"/>
              </a:xfrm>
              <a:prstGeom prst="roundRect">
                <a:avLst/>
              </a:prstGeom>
              <a:solidFill>
                <a:srgbClr val="066A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B2BECB1-9592-F37C-CFBA-83D6401932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3710" y="6424354"/>
                <a:ext cx="556730" cy="2372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9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Submit</a:t>
                </a:r>
                <a:endParaRPr lang="en-GB" sz="6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F05E83-9AF5-4BA9-452F-9A95268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43" y="1049437"/>
            <a:ext cx="3284652" cy="46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CFD2BA-F81B-61FF-C6F9-36DB0C976418}"/>
              </a:ext>
            </a:extLst>
          </p:cNvPr>
          <p:cNvSpPr txBox="1">
            <a:spLocks/>
          </p:cNvSpPr>
          <p:nvPr/>
        </p:nvSpPr>
        <p:spPr>
          <a:xfrm>
            <a:off x="8017723" y="5963823"/>
            <a:ext cx="3827681" cy="47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0A4E7B"/>
                </a:solidFill>
                <a:cs typeface="Arial" panose="020B0604020202020204" pitchFamily="34" charset="0"/>
              </a:rPr>
              <a:t>But not everyone is an expert!</a:t>
            </a:r>
            <a:endParaRPr lang="en-GB" sz="2000" b="1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565B1F-C7B9-60D9-6E28-66035DEBB6CB}"/>
              </a:ext>
            </a:extLst>
          </p:cNvPr>
          <p:cNvSpPr txBox="1">
            <a:spLocks/>
          </p:cNvSpPr>
          <p:nvPr/>
        </p:nvSpPr>
        <p:spPr>
          <a:xfrm>
            <a:off x="7997734" y="5571295"/>
            <a:ext cx="3771989" cy="474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cs typeface="Arial" panose="020B0604020202020204" pitchFamily="34" charset="0"/>
              </a:rPr>
              <a:t>Total FA VTAB Members 41 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17181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9FE2F-D4BA-FC48-1045-810E1CDF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 descr="A close-up of words&#10;&#10;AI-generated content may be incorrect.">
            <a:extLst>
              <a:ext uri="{FF2B5EF4-FFF2-40B4-BE49-F238E27FC236}">
                <a16:creationId xmlns:a16="http://schemas.microsoft.com/office/drawing/2014/main" id="{25910CE5-618A-43AC-05DA-4B17C61E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50" y="917489"/>
            <a:ext cx="10046044" cy="5023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A7CE1-37BA-A048-0CF2-5B4EBD2AEF2A}"/>
              </a:ext>
            </a:extLst>
          </p:cNvPr>
          <p:cNvSpPr/>
          <p:nvPr/>
        </p:nvSpPr>
        <p:spPr>
          <a:xfrm>
            <a:off x="8244840" y="194618"/>
            <a:ext cx="394716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Expertise areas</a:t>
            </a:r>
          </a:p>
        </p:txBody>
      </p:sp>
    </p:spTree>
    <p:extLst>
      <p:ext uri="{BB962C8B-B14F-4D97-AF65-F5344CB8AC3E}">
        <p14:creationId xmlns:p14="http://schemas.microsoft.com/office/powerpoint/2010/main" val="16616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F8947-8861-AC19-7DD3-A8230C5B9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DF612-AEB0-B42C-99EA-9E6C6F2C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F88-33AA-493C-9BB1-CA06BA05FE2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3D090-B5E3-FF6F-F033-389B0D1B2826}"/>
              </a:ext>
            </a:extLst>
          </p:cNvPr>
          <p:cNvSpPr/>
          <p:nvPr/>
        </p:nvSpPr>
        <p:spPr>
          <a:xfrm>
            <a:off x="6263640" y="359242"/>
            <a:ext cx="5928360" cy="602262"/>
          </a:xfrm>
          <a:prstGeom prst="rect">
            <a:avLst/>
          </a:prstGeom>
          <a:solidFill>
            <a:srgbClr val="0672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GB" sz="4000" b="1">
                <a:solidFill>
                  <a:schemeClr val="bg1"/>
                </a:solidFill>
              </a:rPr>
              <a:t>VTAB Meeting Feedback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70B1E5-7B2E-606D-E5B3-ECDAC8586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99469"/>
              </p:ext>
            </p:extLst>
          </p:nvPr>
        </p:nvGraphicFramePr>
        <p:xfrm>
          <a:off x="147255" y="1331945"/>
          <a:ext cx="11897489" cy="299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55">
                  <a:extLst>
                    <a:ext uri="{9D8B030D-6E8A-4147-A177-3AD203B41FA5}">
                      <a16:colId xmlns:a16="http://schemas.microsoft.com/office/drawing/2014/main" val="1306573884"/>
                    </a:ext>
                  </a:extLst>
                </a:gridCol>
                <a:gridCol w="1265773">
                  <a:extLst>
                    <a:ext uri="{9D8B030D-6E8A-4147-A177-3AD203B41FA5}">
                      <a16:colId xmlns:a16="http://schemas.microsoft.com/office/drawing/2014/main" val="3275225446"/>
                    </a:ext>
                  </a:extLst>
                </a:gridCol>
                <a:gridCol w="861996">
                  <a:extLst>
                    <a:ext uri="{9D8B030D-6E8A-4147-A177-3AD203B41FA5}">
                      <a16:colId xmlns:a16="http://schemas.microsoft.com/office/drawing/2014/main" val="2083984822"/>
                    </a:ext>
                  </a:extLst>
                </a:gridCol>
                <a:gridCol w="8649665">
                  <a:extLst>
                    <a:ext uri="{9D8B030D-6E8A-4147-A177-3AD203B41FA5}">
                      <a16:colId xmlns:a16="http://schemas.microsoft.com/office/drawing/2014/main" val="443725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Meeting Date</a:t>
                      </a:r>
                    </a:p>
                  </a:txBody>
                  <a:tcPr>
                    <a:solidFill>
                      <a:srgbClr val="06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Attendees</a:t>
                      </a:r>
                    </a:p>
                  </a:txBody>
                  <a:tcPr>
                    <a:solidFill>
                      <a:srgbClr val="06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Cases</a:t>
                      </a:r>
                      <a:endParaRPr lang="en-GB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6729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FF00"/>
                          </a:solidFill>
                        </a:rPr>
                        <a:t>Feedback</a:t>
                      </a:r>
                    </a:p>
                  </a:txBody>
                  <a:tcPr>
                    <a:solidFill>
                      <a:srgbClr val="067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9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Jan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0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great success.  Very lively, active, patient-orientated and very fruitful discussion</a:t>
                      </a:r>
                    </a:p>
                    <a:p>
                      <a:r>
                        <a:rPr lang="en-GB" sz="1800" kern="10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local treating physician was incredibly grateful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Feb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800" kern="10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Very dynamic discussion. Identified a specific clinical aspect of which the treating physician was unaware, so another very fruitful meeting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10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Mar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14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cases for the first time submitted without encouragement form the VTAB team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/>
                        <a:t>Apr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10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physician returned to present his second case – so both a satisfied customer and earlier VTAB engagement in the clinical agenda of the patient as a result.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376860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7606E9-3A0A-DB57-117F-041236645F0B}"/>
              </a:ext>
            </a:extLst>
          </p:cNvPr>
          <p:cNvSpPr txBox="1">
            <a:spLocks/>
          </p:cNvSpPr>
          <p:nvPr/>
        </p:nvSpPr>
        <p:spPr>
          <a:xfrm>
            <a:off x="147255" y="4517539"/>
            <a:ext cx="11600647" cy="1463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00" kern="1200" dirty="0">
                <a:solidFill>
                  <a:srgbClr val="08517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900" b="1"/>
              <a:t>Conclusions so far: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/>
              <a:t>Viable working Tumor Advisory Board, getting excellent feedback from presenting physicians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/>
              <a:t>Starting to help improve patients outcomes, with more standardised treatment advice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/>
              <a:t>Educating fellow physicians in the VTAB and building up a consensus-based knowledge base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19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4">
            <a:lumMod val="20000"/>
            <a:lumOff val="80000"/>
          </a:schemeClr>
        </a:solidFill>
      </a:spPr>
      <a:bodyPr wrap="square">
        <a:spAutoFit/>
      </a:bodyPr>
      <a:lstStyle>
        <a:defPPr algn="ctr">
          <a:lnSpc>
            <a:spcPct val="115000"/>
          </a:lnSpc>
          <a:spcAft>
            <a:spcPts val="1000"/>
          </a:spcAft>
          <a:defRPr sz="2000" b="1" dirty="0" smtClean="0">
            <a:solidFill>
              <a:srgbClr val="08517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10773</TotalTime>
  <Words>593</Words>
  <Application>Microsoft Office PowerPoint</Application>
  <PresentationFormat>Widescreen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Fanconi Europe</dc:title>
  <dc:creator>bob dalgleish</dc:creator>
  <cp:lastModifiedBy>Bob Dalgleish</cp:lastModifiedBy>
  <cp:revision>602</cp:revision>
  <cp:lastPrinted>2025-05-19T19:07:13Z</cp:lastPrinted>
  <dcterms:created xsi:type="dcterms:W3CDTF">2019-09-19T14:22:23Z</dcterms:created>
  <dcterms:modified xsi:type="dcterms:W3CDTF">2025-05-28T13:26:49Z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168238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D9.0.2</vt:lpwstr>
  </property>
</Properties>
</file>